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94660"/>
  </p:normalViewPr>
  <p:slideViewPr>
    <p:cSldViewPr>
      <p:cViewPr>
        <p:scale>
          <a:sx n="70" d="100"/>
          <a:sy n="70" d="100"/>
        </p:scale>
        <p:origin x="-135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BDB55F-947D-4F41-8569-530F9E5F34AF}" type="datetimeFigureOut">
              <a:rPr lang="en-CA" smtClean="0"/>
              <a:t>06/03/2013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CA" smtClean="0"/>
              <a:t>1</a:t>
            </a: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E56632-7E3F-4591-A0DD-8746E945E06E}" type="slidenum">
              <a:rPr lang="en-CA" smtClean="0"/>
              <a:t>‹#›</a:t>
            </a:fld>
            <a:endParaRPr lang="en-CA"/>
          </a:p>
        </p:txBody>
      </p:sp>
    </p:spTree>
    <p:extLst>
      <p:ext uri="{BB962C8B-B14F-4D97-AF65-F5344CB8AC3E}">
        <p14:creationId xmlns:p14="http://schemas.microsoft.com/office/powerpoint/2010/main" val="20789584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7DFCA-B90A-465D-85B2-F6E4A10597BA}" type="datetimeFigureOut">
              <a:rPr lang="en-CA" smtClean="0"/>
              <a:t>06/03/2013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CA" smtClean="0"/>
              <a:t>1</a:t>
            </a: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50224-0E3D-4373-8443-AAB0390E2189}" type="slidenum">
              <a:rPr lang="en-CA" smtClean="0"/>
              <a:t>‹#›</a:t>
            </a:fld>
            <a:endParaRPr lang="en-CA"/>
          </a:p>
        </p:txBody>
      </p:sp>
    </p:spTree>
    <p:extLst>
      <p:ext uri="{BB962C8B-B14F-4D97-AF65-F5344CB8AC3E}">
        <p14:creationId xmlns:p14="http://schemas.microsoft.com/office/powerpoint/2010/main" val="28296420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B550224-0E3D-4373-8443-AAB0390E2189}" type="slidenum">
              <a:rPr lang="en-CA" smtClean="0"/>
              <a:t>4</a:t>
            </a:fld>
            <a:endParaRPr lang="en-CA"/>
          </a:p>
        </p:txBody>
      </p:sp>
      <p:sp>
        <p:nvSpPr>
          <p:cNvPr id="5" name="Footer Placeholder 4"/>
          <p:cNvSpPr>
            <a:spLocks noGrp="1"/>
          </p:cNvSpPr>
          <p:nvPr>
            <p:ph type="ftr" sz="quarter" idx="11"/>
          </p:nvPr>
        </p:nvSpPr>
        <p:spPr/>
        <p:txBody>
          <a:bodyPr/>
          <a:lstStyle/>
          <a:p>
            <a:r>
              <a:rPr lang="en-CA" smtClean="0"/>
              <a:t>1</a:t>
            </a:r>
            <a:endParaRPr lang="en-CA"/>
          </a:p>
        </p:txBody>
      </p:sp>
    </p:spTree>
    <p:extLst>
      <p:ext uri="{BB962C8B-B14F-4D97-AF65-F5344CB8AC3E}">
        <p14:creationId xmlns:p14="http://schemas.microsoft.com/office/powerpoint/2010/main" val="3233716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1262D5-35D9-441E-A74C-A42CDC6D4281}" type="datetime1">
              <a:rPr lang="en-CA" smtClean="0"/>
              <a:t>06/03/2013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BC5527-259A-49A5-82DC-468FE7449A4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C8BD01-1C95-4EB0-A1F7-4134D24F252B}" type="datetime1">
              <a:rPr lang="en-CA" smtClean="0"/>
              <a:t>06/03/2013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5BC5527-259A-49A5-82DC-468FE7449A4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488110-0C68-49CB-ADF3-E1A37D701128}" type="datetime1">
              <a:rPr lang="en-CA" smtClean="0"/>
              <a:t>06/03/2013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5BC5527-259A-49A5-82DC-468FE7449A4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EE6ABB-B8FD-46E7-85AD-69C6012EB308}" type="datetime1">
              <a:rPr lang="en-CA" smtClean="0"/>
              <a:t>06/03/2013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5BC5527-259A-49A5-82DC-468FE7449A42}"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1A2897-2502-4CA5-BEF2-5C1B6C8DF698}" type="datetime1">
              <a:rPr lang="en-CA" smtClean="0"/>
              <a:t>06/03/2013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5BC5527-259A-49A5-82DC-468FE7449A42}"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9E0E84-7C59-471F-888A-B7FB79C0DB33}" type="datetime1">
              <a:rPr lang="en-CA" smtClean="0"/>
              <a:t>06/03/2013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5BC5527-259A-49A5-82DC-468FE7449A42}"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2BC1E1-B1D9-449C-9A91-6ECABAE070E9}" type="datetime1">
              <a:rPr lang="en-CA" smtClean="0"/>
              <a:t>06/03/2013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35BC5527-259A-49A5-82DC-468FE7449A42}"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4BC07AA-2B49-483A-BF00-6E813CB21798}" type="datetime1">
              <a:rPr lang="en-CA" smtClean="0"/>
              <a:t>06/03/2013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35BC5527-259A-49A5-82DC-468FE7449A42}"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382BDE7-5B3F-4DDB-B10A-45989F35132D}" type="datetime1">
              <a:rPr lang="en-CA" smtClean="0"/>
              <a:t>06/03/2013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35BC5527-259A-49A5-82DC-468FE7449A4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8D2C4C-D234-46C8-97A7-91778C0ADB9C}" type="datetime1">
              <a:rPr lang="en-CA" smtClean="0"/>
              <a:t>06/03/2013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5BC5527-259A-49A5-82DC-468FE7449A42}"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42DAFB3-F16D-4887-9B2A-5192E507B655}" type="datetime1">
              <a:rPr lang="en-CA" smtClean="0"/>
              <a:t>06/03/2013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BC5527-259A-49A5-82DC-468FE7449A42}"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863FE9-606A-48E0-AB16-1C9918C2D136}" type="datetime1">
              <a:rPr lang="en-CA" smtClean="0"/>
              <a:t>06/03/2013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BC5527-259A-49A5-82DC-468FE7449A42}"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FadeUp">
              <a:avLst/>
            </a:prstTxWarp>
          </a:bodyPr>
          <a:lstStyle/>
          <a:p>
            <a:pPr algn="ctr"/>
            <a:r>
              <a:rPr lang="en-CA" dirty="0" smtClean="0">
                <a:solidFill>
                  <a:srgbClr val="CC3226"/>
                </a:solidFill>
                <a:effectLst>
                  <a:outerShdw blurRad="38100" dist="38100" dir="2700000" algn="tl">
                    <a:srgbClr val="000000">
                      <a:alpha val="43137"/>
                    </a:srgbClr>
                  </a:outerShdw>
                </a:effectLst>
                <a:latin typeface="Broadway" pitchFamily="82" charset="0"/>
              </a:rPr>
              <a:t> C</a:t>
            </a:r>
            <a:r>
              <a:rPr lang="en-CA" dirty="0" smtClean="0">
                <a:solidFill>
                  <a:srgbClr val="CC3226"/>
                </a:solidFill>
                <a:effectLst>
                  <a:outerShdw blurRad="38100" dist="38100" dir="2700000" algn="tl">
                    <a:srgbClr val="000000">
                      <a:alpha val="43137"/>
                    </a:srgbClr>
                  </a:outerShdw>
                </a:effectLst>
                <a:latin typeface="Bernard MT Condensed" pitchFamily="18" charset="0"/>
              </a:rPr>
              <a:t>o</a:t>
            </a:r>
            <a:r>
              <a:rPr lang="en-CA" dirty="0" smtClean="0">
                <a:solidFill>
                  <a:srgbClr val="CC3226"/>
                </a:solidFill>
                <a:effectLst>
                  <a:outerShdw blurRad="38100" dist="38100" dir="2700000" algn="tl">
                    <a:srgbClr val="000000">
                      <a:alpha val="43137"/>
                    </a:srgbClr>
                  </a:outerShdw>
                </a:effectLst>
                <a:latin typeface="Baskerville Old Face" pitchFamily="18" charset="0"/>
              </a:rPr>
              <a:t>r</a:t>
            </a:r>
            <a:r>
              <a:rPr lang="en-CA" dirty="0" smtClean="0">
                <a:solidFill>
                  <a:srgbClr val="CC3226"/>
                </a:solidFill>
                <a:effectLst>
                  <a:outerShdw blurRad="38100" dist="38100" dir="2700000" algn="tl">
                    <a:srgbClr val="000000">
                      <a:alpha val="43137"/>
                    </a:srgbClr>
                  </a:outerShdw>
                </a:effectLst>
                <a:latin typeface="Bauhaus 93" pitchFamily="82" charset="0"/>
              </a:rPr>
              <a:t>p</a:t>
            </a:r>
            <a:r>
              <a:rPr lang="en-CA" dirty="0" smtClean="0">
                <a:solidFill>
                  <a:srgbClr val="CC3226"/>
                </a:solidFill>
                <a:effectLst>
                  <a:outerShdw blurRad="38100" dist="38100" dir="2700000" algn="tl">
                    <a:srgbClr val="000000">
                      <a:alpha val="43137"/>
                    </a:srgbClr>
                  </a:outerShdw>
                </a:effectLst>
                <a:latin typeface="Berlin Sans FB Demi" pitchFamily="34" charset="0"/>
              </a:rPr>
              <a:t>o</a:t>
            </a:r>
            <a:r>
              <a:rPr lang="en-CA" dirty="0" smtClean="0">
                <a:solidFill>
                  <a:srgbClr val="CC3226"/>
                </a:solidFill>
                <a:effectLst>
                  <a:outerShdw blurRad="38100" dist="38100" dir="2700000" algn="tl">
                    <a:srgbClr val="000000">
                      <a:alpha val="43137"/>
                    </a:srgbClr>
                  </a:outerShdw>
                </a:effectLst>
                <a:latin typeface="Arial Black" pitchFamily="34" charset="0"/>
              </a:rPr>
              <a:t>r</a:t>
            </a:r>
            <a:r>
              <a:rPr lang="en-CA" dirty="0" smtClean="0">
                <a:solidFill>
                  <a:srgbClr val="CC3226"/>
                </a:solidFill>
                <a:effectLst>
                  <a:outerShdw blurRad="38100" dist="38100" dir="2700000" algn="tl">
                    <a:srgbClr val="000000">
                      <a:alpha val="43137"/>
                    </a:srgbClr>
                  </a:outerShdw>
                </a:effectLst>
                <a:latin typeface="David" pitchFamily="34" charset="-79"/>
                <a:cs typeface="David" pitchFamily="34" charset="-79"/>
              </a:rPr>
              <a:t>a</a:t>
            </a:r>
            <a:r>
              <a:rPr lang="en-CA" dirty="0" smtClean="0">
                <a:solidFill>
                  <a:srgbClr val="CC3226"/>
                </a:solidFill>
                <a:effectLst>
                  <a:outerShdw blurRad="38100" dist="38100" dir="2700000" algn="tl">
                    <a:srgbClr val="000000">
                      <a:alpha val="43137"/>
                    </a:srgbClr>
                  </a:outerShdw>
                </a:effectLst>
                <a:latin typeface="Kristen ITC" pitchFamily="66" charset="0"/>
              </a:rPr>
              <a:t>l</a:t>
            </a:r>
            <a:r>
              <a:rPr lang="en-CA" dirty="0" smtClean="0">
                <a:solidFill>
                  <a:srgbClr val="CC3226"/>
                </a:solidFill>
                <a:effectLst>
                  <a:outerShdw blurRad="38100" dist="38100" dir="2700000" algn="tl">
                    <a:srgbClr val="000000">
                      <a:alpha val="43137"/>
                    </a:srgbClr>
                  </a:outerShdw>
                </a:effectLst>
                <a:latin typeface="Broadway" pitchFamily="82" charset="0"/>
              </a:rPr>
              <a:t> </a:t>
            </a:r>
            <a:r>
              <a:rPr lang="en-CA" dirty="0" smtClean="0">
                <a:solidFill>
                  <a:srgbClr val="CC3226"/>
                </a:solidFill>
                <a:effectLst>
                  <a:outerShdw blurRad="38100" dist="38100" dir="2700000" algn="tl">
                    <a:srgbClr val="000000">
                      <a:alpha val="43137"/>
                    </a:srgbClr>
                  </a:outerShdw>
                </a:effectLst>
                <a:latin typeface="Broadway" pitchFamily="82" charset="0"/>
              </a:rPr>
              <a:t/>
            </a:r>
            <a:br>
              <a:rPr lang="en-CA" dirty="0" smtClean="0">
                <a:solidFill>
                  <a:srgbClr val="CC3226"/>
                </a:solidFill>
                <a:effectLst>
                  <a:outerShdw blurRad="38100" dist="38100" dir="2700000" algn="tl">
                    <a:srgbClr val="000000">
                      <a:alpha val="43137"/>
                    </a:srgbClr>
                  </a:outerShdw>
                </a:effectLst>
                <a:latin typeface="Broadway" pitchFamily="82" charset="0"/>
              </a:rPr>
            </a:br>
            <a:r>
              <a:rPr lang="en-CA" dirty="0" smtClean="0">
                <a:solidFill>
                  <a:srgbClr val="CC3226"/>
                </a:solidFill>
                <a:effectLst>
                  <a:outerShdw blurRad="38100" dist="38100" dir="2700000" algn="tl">
                    <a:srgbClr val="000000">
                      <a:alpha val="43137"/>
                    </a:srgbClr>
                  </a:outerShdw>
                </a:effectLst>
                <a:latin typeface="Old English Text MT" pitchFamily="66" charset="0"/>
                <a:ea typeface="Arial Unicode MS" pitchFamily="34" charset="-128"/>
                <a:cs typeface="Arial Unicode MS" pitchFamily="34" charset="-128"/>
              </a:rPr>
              <a:t>P</a:t>
            </a:r>
            <a:r>
              <a:rPr lang="en-CA" dirty="0" smtClean="0">
                <a:solidFill>
                  <a:srgbClr val="CC3226"/>
                </a:solidFill>
                <a:effectLst>
                  <a:outerShdw blurRad="38100" dist="38100" dir="2700000" algn="tl">
                    <a:srgbClr val="000000">
                      <a:alpha val="43137"/>
                    </a:srgbClr>
                  </a:outerShdw>
                </a:effectLst>
                <a:latin typeface="Narkisim" pitchFamily="34" charset="-79"/>
                <a:ea typeface="Arial Unicode MS" pitchFamily="34" charset="-128"/>
                <a:cs typeface="Narkisim" pitchFamily="34" charset="-79"/>
              </a:rPr>
              <a:t>u</a:t>
            </a:r>
            <a:r>
              <a:rPr lang="en-CA" dirty="0" smtClean="0">
                <a:solidFill>
                  <a:srgbClr val="CC3226"/>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n</a:t>
            </a:r>
            <a:r>
              <a:rPr lang="en-CA" dirty="0" smtClean="0">
                <a:solidFill>
                  <a:srgbClr val="CC3226"/>
                </a:solidFill>
                <a:effectLst>
                  <a:outerShdw blurRad="38100" dist="38100" dir="2700000" algn="tl">
                    <a:srgbClr val="000000">
                      <a:alpha val="43137"/>
                    </a:srgbClr>
                  </a:outerShdw>
                </a:effectLst>
                <a:latin typeface="MingLiU" pitchFamily="49" charset="-120"/>
                <a:ea typeface="MingLiU" pitchFamily="49" charset="-120"/>
                <a:cs typeface="Arial Unicode MS" pitchFamily="34" charset="-128"/>
              </a:rPr>
              <a:t>i</a:t>
            </a:r>
            <a:r>
              <a:rPr lang="en-CA" dirty="0" smtClean="0">
                <a:solidFill>
                  <a:srgbClr val="CC3226"/>
                </a:solidFill>
                <a:effectLst>
                  <a:outerShdw blurRad="38100" dist="38100" dir="2700000" algn="tl">
                    <a:srgbClr val="000000">
                      <a:alpha val="43137"/>
                    </a:srgbClr>
                  </a:outerShdw>
                </a:effectLst>
                <a:latin typeface="Wide Latin" pitchFamily="18" charset="0"/>
                <a:ea typeface="Arial Unicode MS" pitchFamily="34" charset="-128"/>
                <a:cs typeface="Arial Unicode MS" pitchFamily="34" charset="-128"/>
              </a:rPr>
              <a:t>s</a:t>
            </a:r>
            <a:r>
              <a:rPr lang="en-CA" dirty="0" smtClean="0">
                <a:solidFill>
                  <a:srgbClr val="CC3226"/>
                </a:solidFill>
                <a:effectLst>
                  <a:outerShdw blurRad="38100" dist="38100" dir="2700000" algn="tl">
                    <a:srgbClr val="000000">
                      <a:alpha val="43137"/>
                    </a:srgbClr>
                  </a:outerShdw>
                </a:effectLst>
                <a:latin typeface="AngsanaUPC" pitchFamily="18" charset="-34"/>
                <a:ea typeface="Arial Unicode MS" pitchFamily="34" charset="-128"/>
                <a:cs typeface="AngsanaUPC" pitchFamily="18" charset="-34"/>
              </a:rPr>
              <a:t>h</a:t>
            </a:r>
            <a:r>
              <a:rPr lang="en-CA" dirty="0" smtClean="0">
                <a:solidFill>
                  <a:srgbClr val="CC3226"/>
                </a:solidFill>
                <a:effectLst>
                  <a:outerShdw blurRad="38100" dist="38100" dir="2700000" algn="tl">
                    <a:srgbClr val="000000">
                      <a:alpha val="43137"/>
                    </a:srgbClr>
                  </a:outerShdw>
                </a:effectLst>
                <a:latin typeface="Snap ITC" pitchFamily="82" charset="0"/>
                <a:ea typeface="Arial Unicode MS" pitchFamily="34" charset="-128"/>
                <a:cs typeface="Arial Unicode MS" pitchFamily="34" charset="-128"/>
              </a:rPr>
              <a:t>m</a:t>
            </a:r>
            <a:r>
              <a:rPr lang="en-CA" dirty="0" smtClean="0">
                <a:solidFill>
                  <a:srgbClr val="CC3226"/>
                </a:solidFill>
                <a:effectLst>
                  <a:outerShdw blurRad="38100" dist="38100" dir="2700000" algn="tl">
                    <a:srgbClr val="000000">
                      <a:alpha val="43137"/>
                    </a:srgbClr>
                  </a:outerShdw>
                </a:effectLst>
                <a:latin typeface="Onyx" pitchFamily="82" charset="0"/>
                <a:ea typeface="Arial Unicode MS" pitchFamily="34" charset="-128"/>
                <a:cs typeface="Arial Unicode MS" pitchFamily="34" charset="-128"/>
              </a:rPr>
              <a:t>e</a:t>
            </a:r>
            <a:r>
              <a:rPr lang="en-CA" dirty="0" smtClean="0">
                <a:solidFill>
                  <a:srgbClr val="CC3226"/>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a:t>
            </a:r>
            <a:r>
              <a:rPr lang="en-CA" dirty="0" smtClean="0">
                <a:solidFill>
                  <a:srgbClr val="CC3226"/>
                </a:solidFill>
                <a:effectLst>
                  <a:outerShdw blurRad="38100" dist="38100" dir="2700000" algn="tl">
                    <a:srgbClr val="000000">
                      <a:alpha val="43137"/>
                    </a:srgbClr>
                  </a:outerShdw>
                </a:effectLst>
                <a:latin typeface="Harlow Solid Italic" pitchFamily="82" charset="0"/>
                <a:ea typeface="Arial Unicode MS" pitchFamily="34" charset="-128"/>
                <a:cs typeface="Arial Unicode MS" pitchFamily="34" charset="-128"/>
              </a:rPr>
              <a:t>t</a:t>
            </a:r>
            <a:endParaRPr lang="en-CA" dirty="0">
              <a:solidFill>
                <a:srgbClr val="CC3226"/>
              </a:solidFill>
              <a:effectLst>
                <a:outerShdw blurRad="38100" dist="38100" dir="2700000" algn="tl">
                  <a:srgbClr val="000000">
                    <a:alpha val="43137"/>
                  </a:srgbClr>
                </a:outerShdw>
              </a:effectLst>
              <a:latin typeface="Harlow Solid Italic" pitchFamily="82" charset="0"/>
              <a:ea typeface="Arial Unicode MS" pitchFamily="34" charset="-128"/>
              <a:cs typeface="Arial Unicode MS" pitchFamily="34" charset="-128"/>
            </a:endParaRPr>
          </a:p>
        </p:txBody>
      </p:sp>
      <p:sp>
        <p:nvSpPr>
          <p:cNvPr id="3" name="Subtitle 2"/>
          <p:cNvSpPr>
            <a:spLocks noGrp="1"/>
          </p:cNvSpPr>
          <p:nvPr>
            <p:ph type="subTitle" idx="1"/>
          </p:nvPr>
        </p:nvSpPr>
        <p:spPr>
          <a:xfrm>
            <a:off x="755576" y="3789040"/>
            <a:ext cx="3528392" cy="2711152"/>
          </a:xfrm>
        </p:spPr>
        <p:txBody>
          <a:bodyPr>
            <a:normAutofit/>
          </a:bodyPr>
          <a:lstStyle/>
          <a:p>
            <a:pPr algn="l"/>
            <a:endParaRPr lang="en-CA" sz="2400" dirty="0" smtClean="0"/>
          </a:p>
          <a:p>
            <a:pPr algn="l"/>
            <a:endParaRPr lang="en-CA" sz="2400" dirty="0"/>
          </a:p>
          <a:p>
            <a:pPr algn="l"/>
            <a:endParaRPr lang="en-CA" sz="2400" dirty="0" smtClean="0"/>
          </a:p>
          <a:p>
            <a:pPr algn="l"/>
            <a:endParaRPr lang="en-CA" sz="2400" dirty="0"/>
          </a:p>
          <a:p>
            <a:pPr algn="l"/>
            <a:r>
              <a:rPr lang="en-CA" sz="2400" dirty="0" smtClean="0"/>
              <a:t>Ryan </a:t>
            </a:r>
            <a:r>
              <a:rPr lang="en-CA" sz="2400" dirty="0" smtClean="0"/>
              <a:t>Neale</a:t>
            </a:r>
          </a:p>
          <a:p>
            <a:pPr algn="l"/>
            <a:r>
              <a:rPr lang="en-CA" sz="2400" dirty="0" smtClean="0"/>
              <a:t>Jeffrey Deng</a:t>
            </a:r>
            <a:endParaRPr lang="en-CA" sz="2400" dirty="0"/>
          </a:p>
        </p:txBody>
      </p:sp>
      <p:pic>
        <p:nvPicPr>
          <p:cNvPr id="1026" name="Picture 2" descr="http://labete.7hunters.net/labete4_blood-drop_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1"/>
            <a:ext cx="1080120" cy="274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5246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CA" sz="2800" dirty="0" smtClean="0"/>
              <a:t>Corporal punishment is physical punishment</a:t>
            </a:r>
            <a:r>
              <a:rPr lang="en-CA" sz="2800" dirty="0" smtClean="0"/>
              <a:t>.</a:t>
            </a:r>
          </a:p>
          <a:p>
            <a:r>
              <a:rPr lang="en-CA" sz="2800" dirty="0" smtClean="0"/>
              <a:t>Examples include; beating, spanking, belting, whipping…</a:t>
            </a:r>
          </a:p>
          <a:p>
            <a:r>
              <a:rPr lang="en-CA" sz="2800" dirty="0" smtClean="0"/>
              <a:t>Usually </a:t>
            </a:r>
            <a:r>
              <a:rPr lang="en-CA" sz="2800" dirty="0" smtClean="0"/>
              <a:t>found in countries like</a:t>
            </a:r>
            <a:r>
              <a:rPr lang="en-CA" sz="2800" dirty="0" smtClean="0"/>
              <a:t>:</a:t>
            </a:r>
            <a:endParaRPr lang="en-CA" sz="2800" dirty="0" smtClean="0"/>
          </a:p>
          <a:p>
            <a:pPr lvl="1"/>
            <a:r>
              <a:rPr lang="en-CA" sz="2400" dirty="0" smtClean="0"/>
              <a:t>Afghanistan,</a:t>
            </a:r>
          </a:p>
          <a:p>
            <a:pPr lvl="1"/>
            <a:r>
              <a:rPr lang="en-CA" sz="2400" dirty="0" smtClean="0"/>
              <a:t>Singapore,</a:t>
            </a:r>
          </a:p>
          <a:p>
            <a:pPr lvl="1"/>
            <a:r>
              <a:rPr lang="en-CA" sz="2400" dirty="0" smtClean="0"/>
              <a:t>Malaysia,</a:t>
            </a:r>
          </a:p>
          <a:p>
            <a:pPr lvl="1"/>
            <a:r>
              <a:rPr lang="en-CA" sz="2400" dirty="0" smtClean="0"/>
              <a:t>Taiwan.</a:t>
            </a:r>
            <a:endParaRPr lang="en-CA" sz="1600" dirty="0" smtClean="0"/>
          </a:p>
          <a:p>
            <a:pPr lvl="1"/>
            <a:endParaRPr lang="en-CA" sz="2400" dirty="0" smtClean="0"/>
          </a:p>
          <a:p>
            <a:r>
              <a:rPr lang="en-CA" sz="2800" dirty="0" smtClean="0"/>
              <a:t>Undertaken </a:t>
            </a:r>
            <a:r>
              <a:rPr lang="en-CA" sz="2800" dirty="0" smtClean="0"/>
              <a:t>in domestic, school and judicial forms.</a:t>
            </a:r>
          </a:p>
          <a:p>
            <a:endParaRPr lang="en-CA" sz="2800" dirty="0"/>
          </a:p>
        </p:txBody>
      </p:sp>
      <p:sp>
        <p:nvSpPr>
          <p:cNvPr id="2" name="Title 1"/>
          <p:cNvSpPr>
            <a:spLocks noGrp="1"/>
          </p:cNvSpPr>
          <p:nvPr>
            <p:ph type="title"/>
          </p:nvPr>
        </p:nvSpPr>
        <p:spPr>
          <a:xfrm>
            <a:off x="-201216" y="260648"/>
            <a:ext cx="8229600" cy="1143000"/>
          </a:xfrm>
        </p:spPr>
        <p:txBody>
          <a:bodyPr/>
          <a:lstStyle/>
          <a:p>
            <a:r>
              <a:rPr lang="en-CA" dirty="0" smtClean="0"/>
              <a:t>   What is Corporal Punishment?</a:t>
            </a:r>
            <a:endParaRPr lang="en-CA"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453" b="33094"/>
          <a:stretch/>
        </p:blipFill>
        <p:spPr bwMode="auto">
          <a:xfrm rot="5400000">
            <a:off x="6054337" y="2113670"/>
            <a:ext cx="5008440" cy="62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03541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 My father could have made good money selling [handcrafted bows], but if the officials found out he would have been publicly executed for inciting a rebellion...”</a:t>
            </a:r>
            <a:r>
              <a:rPr lang="en-CA" sz="1800" i="1" dirty="0" smtClean="0"/>
              <a:t>- The Hunger Games  pg. 6</a:t>
            </a:r>
            <a:endParaRPr lang="en-CA" dirty="0" smtClean="0"/>
          </a:p>
          <a:p>
            <a:endParaRPr lang="en-CA" dirty="0"/>
          </a:p>
          <a:p>
            <a:r>
              <a:rPr lang="en-CA" dirty="0" smtClean="0"/>
              <a:t>The connection between this quote and the world is that many countries do not tolerate house made weapons for similar reasons.  </a:t>
            </a:r>
            <a:endParaRPr lang="en-CA" dirty="0"/>
          </a:p>
        </p:txBody>
      </p:sp>
      <p:sp>
        <p:nvSpPr>
          <p:cNvPr id="2" name="Title 1"/>
          <p:cNvSpPr>
            <a:spLocks noGrp="1"/>
          </p:cNvSpPr>
          <p:nvPr>
            <p:ph type="title"/>
          </p:nvPr>
        </p:nvSpPr>
        <p:spPr/>
        <p:txBody>
          <a:bodyPr>
            <a:normAutofit/>
          </a:bodyPr>
          <a:lstStyle/>
          <a:p>
            <a:r>
              <a:rPr lang="en-CA" dirty="0" smtClean="0"/>
              <a:t>Quote and Connection #1</a:t>
            </a:r>
            <a:endParaRPr lang="en-CA" dirty="0"/>
          </a:p>
        </p:txBody>
      </p:sp>
    </p:spTree>
    <p:extLst>
      <p:ext uri="{BB962C8B-B14F-4D97-AF65-F5344CB8AC3E}">
        <p14:creationId xmlns:p14="http://schemas.microsoft.com/office/powerpoint/2010/main" val="415400736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“Rue’s eyes widen. ‘Oh no, we’re not allowed to eat the crop.’ ‘They arrest you or something?’ I ask. ‘They whip you and make everyone else watch,’ says Rue. ‘The mayor’s very strict about it…”</a:t>
            </a:r>
            <a:r>
              <a:rPr lang="en-CA" sz="1800" i="1" dirty="0" smtClean="0"/>
              <a:t>- The Hunger Games pg. 202</a:t>
            </a:r>
            <a:endParaRPr lang="en-CA" dirty="0" smtClean="0"/>
          </a:p>
          <a:p>
            <a:endParaRPr lang="en-CA" dirty="0"/>
          </a:p>
          <a:p>
            <a:r>
              <a:rPr lang="en-CA" dirty="0" smtClean="0"/>
              <a:t>This particularly reminds me of many developing areas around the world that cannot afford to eat off their own property for economic reasons.</a:t>
            </a:r>
          </a:p>
          <a:p>
            <a:endParaRPr lang="en-CA" dirty="0"/>
          </a:p>
          <a:p>
            <a:endParaRPr lang="en-CA" dirty="0" smtClean="0"/>
          </a:p>
          <a:p>
            <a:endParaRPr lang="en-CA" dirty="0"/>
          </a:p>
        </p:txBody>
      </p:sp>
      <p:sp>
        <p:nvSpPr>
          <p:cNvPr id="2" name="Title 1"/>
          <p:cNvSpPr>
            <a:spLocks noGrp="1"/>
          </p:cNvSpPr>
          <p:nvPr>
            <p:ph type="title"/>
          </p:nvPr>
        </p:nvSpPr>
        <p:spPr/>
        <p:txBody>
          <a:bodyPr/>
          <a:lstStyle/>
          <a:p>
            <a:r>
              <a:rPr lang="en-CA" dirty="0" smtClean="0"/>
              <a:t>Quote and Connection #2</a:t>
            </a:r>
            <a:endParaRPr lang="en-CA" dirty="0"/>
          </a:p>
        </p:txBody>
      </p:sp>
    </p:spTree>
    <p:extLst>
      <p:ext uri="{BB962C8B-B14F-4D97-AF65-F5344CB8AC3E}">
        <p14:creationId xmlns:p14="http://schemas.microsoft.com/office/powerpoint/2010/main" val="162106478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63272" cy="4525963"/>
          </a:xfrm>
        </p:spPr>
        <p:txBody>
          <a:bodyPr/>
          <a:lstStyle/>
          <a:p>
            <a:r>
              <a:rPr lang="en-CA" dirty="0" smtClean="0"/>
              <a:t>“The </a:t>
            </a:r>
            <a:r>
              <a:rPr lang="en-CA" dirty="0" err="1" smtClean="0"/>
              <a:t>Avox</a:t>
            </a:r>
            <a:r>
              <a:rPr lang="en-CA" dirty="0" smtClean="0"/>
              <a:t> Girl: ‘Someone who committed a crime. They cut out her tongue so she can’t speak... She’s probably a traitor of some sort… you’re not to speak to one of them unless it’s to give an order.”</a:t>
            </a:r>
            <a:r>
              <a:rPr lang="en-CA" sz="1800" dirty="0" smtClean="0"/>
              <a:t>- </a:t>
            </a:r>
            <a:r>
              <a:rPr lang="en-CA" sz="1800" i="1" dirty="0" smtClean="0"/>
              <a:t>The Hunger Games pg. 95 </a:t>
            </a:r>
          </a:p>
          <a:p>
            <a:endParaRPr lang="en-CA" sz="1800" i="1" dirty="0"/>
          </a:p>
          <a:p>
            <a:r>
              <a:rPr lang="en-CA" dirty="0" smtClean="0"/>
              <a:t>In the Middle Ages, thieves who stole would get their hands chopped off as a punishment. There is a clear connection between these two dystopian worlds/ages.</a:t>
            </a:r>
          </a:p>
          <a:p>
            <a:endParaRPr lang="en-CA" dirty="0"/>
          </a:p>
          <a:p>
            <a:endParaRPr lang="en-CA" dirty="0"/>
          </a:p>
        </p:txBody>
      </p:sp>
      <p:sp>
        <p:nvSpPr>
          <p:cNvPr id="2" name="Title 1"/>
          <p:cNvSpPr>
            <a:spLocks noGrp="1"/>
          </p:cNvSpPr>
          <p:nvPr>
            <p:ph type="title"/>
          </p:nvPr>
        </p:nvSpPr>
        <p:spPr/>
        <p:txBody>
          <a:bodyPr/>
          <a:lstStyle/>
          <a:p>
            <a:r>
              <a:rPr lang="en-CA" dirty="0" smtClean="0"/>
              <a:t>Quote and Connection #3</a:t>
            </a:r>
            <a:endParaRPr lang="en-CA" dirty="0"/>
          </a:p>
        </p:txBody>
      </p:sp>
    </p:spTree>
    <p:extLst>
      <p:ext uri="{BB962C8B-B14F-4D97-AF65-F5344CB8AC3E}">
        <p14:creationId xmlns:p14="http://schemas.microsoft.com/office/powerpoint/2010/main" val="139347954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“Beyond us there’s only wilderness. If you don’t count the ruins of District 13 that still smoulder from the toxic bombs. They show it on television occasionally, just to remind us.”</a:t>
            </a:r>
            <a:r>
              <a:rPr lang="en-CA" sz="1800" dirty="0" smtClean="0"/>
              <a:t>- </a:t>
            </a:r>
            <a:r>
              <a:rPr lang="en-CA" sz="1800" i="1" dirty="0" smtClean="0"/>
              <a:t>The Hunger Games pg. 101</a:t>
            </a:r>
            <a:endParaRPr lang="en-CA" dirty="0" smtClean="0"/>
          </a:p>
          <a:p>
            <a:endParaRPr lang="en-CA" dirty="0"/>
          </a:p>
          <a:p>
            <a:r>
              <a:rPr lang="en-CA" dirty="0" smtClean="0"/>
              <a:t>The connection here is that some countries (that have had ‘revolutions’) still warn people not to retaliate against the new ‘ways’. </a:t>
            </a:r>
            <a:endParaRPr lang="en-CA" dirty="0"/>
          </a:p>
        </p:txBody>
      </p:sp>
      <p:sp>
        <p:nvSpPr>
          <p:cNvPr id="3" name="Title 2"/>
          <p:cNvSpPr>
            <a:spLocks noGrp="1"/>
          </p:cNvSpPr>
          <p:nvPr>
            <p:ph type="title"/>
          </p:nvPr>
        </p:nvSpPr>
        <p:spPr/>
        <p:txBody>
          <a:bodyPr/>
          <a:lstStyle/>
          <a:p>
            <a:r>
              <a:rPr lang="en-CA" dirty="0" smtClean="0"/>
              <a:t>Quote and Connection #4</a:t>
            </a:r>
            <a:endParaRPr lang="en-CA" dirty="0"/>
          </a:p>
        </p:txBody>
      </p:sp>
    </p:spTree>
    <p:extLst>
      <p:ext uri="{BB962C8B-B14F-4D97-AF65-F5344CB8AC3E}">
        <p14:creationId xmlns:p14="http://schemas.microsoft.com/office/powerpoint/2010/main" val="13032486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278902"/>
            <a:ext cx="8229600" cy="1143000"/>
          </a:xfrm>
        </p:spPr>
        <p:txBody>
          <a:bodyPr/>
          <a:lstStyle/>
          <a:p>
            <a:r>
              <a:rPr lang="en-CA" dirty="0" smtClean="0"/>
              <a:t>Gallery</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24594">
            <a:off x="3760113" y="1102212"/>
            <a:ext cx="2901876" cy="36027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438"/>
          <a:stretch/>
        </p:blipFill>
        <p:spPr bwMode="auto">
          <a:xfrm>
            <a:off x="539552" y="4077072"/>
            <a:ext cx="3001516" cy="18184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3700"/>
          <a:stretch/>
        </p:blipFill>
        <p:spPr bwMode="auto">
          <a:xfrm>
            <a:off x="5724128" y="3836531"/>
            <a:ext cx="2952328" cy="26999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5253">
            <a:off x="1260143" y="1730604"/>
            <a:ext cx="2780435" cy="20853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956" y="4293096"/>
            <a:ext cx="2447156" cy="23482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1757" r="23223"/>
          <a:stretch/>
        </p:blipFill>
        <p:spPr bwMode="auto">
          <a:xfrm rot="16200000">
            <a:off x="7134155" y="1772068"/>
            <a:ext cx="1874904" cy="19168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6862" r="3370" b="5364"/>
          <a:stretch/>
        </p:blipFill>
        <p:spPr bwMode="auto">
          <a:xfrm rot="3280890">
            <a:off x="3501490" y="-217769"/>
            <a:ext cx="1710089" cy="21363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6727677" y="-715518"/>
            <a:ext cx="1700807" cy="313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rotWithShape="1">
          <a:blip r:embed="rId10">
            <a:extLst>
              <a:ext uri="{28A0092B-C50C-407E-A947-70E740481C1C}">
                <a14:useLocalDpi xmlns:a14="http://schemas.microsoft.com/office/drawing/2010/main" val="0"/>
              </a:ext>
            </a:extLst>
          </a:blip>
          <a:srcRect b="59687"/>
          <a:stretch/>
        </p:blipFill>
        <p:spPr bwMode="auto">
          <a:xfrm rot="16200000">
            <a:off x="-2347721" y="2347722"/>
            <a:ext cx="5811062" cy="111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57361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a:xfrm>
            <a:off x="457200" y="274638"/>
            <a:ext cx="8229600" cy="5746650"/>
          </a:xfrm>
        </p:spPr>
        <p:txBody>
          <a:bodyPr/>
          <a:lstStyle/>
          <a:p>
            <a:r>
              <a:rPr lang="en-CA" dirty="0" smtClean="0"/>
              <a:t>Thanks for listening</a:t>
            </a:r>
            <a:endParaRPr lang="en-CA" dirty="0"/>
          </a:p>
        </p:txBody>
      </p:sp>
    </p:spTree>
    <p:extLst>
      <p:ext uri="{BB962C8B-B14F-4D97-AF65-F5344CB8AC3E}">
        <p14:creationId xmlns:p14="http://schemas.microsoft.com/office/powerpoint/2010/main" val="3911685004"/>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applause.wav"/>
          </p:stSnd>
        </p:sndAc>
      </p:transition>
    </mc:Choice>
    <mc:Fallback>
      <p:transition spd="slow">
        <p:sndAc>
          <p:stSnd>
            <p:snd r:embed="rId2"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629</TotalTime>
  <Words>362</Words>
  <Application>Microsoft Office PowerPoint</Application>
  <PresentationFormat>On-screen Show (4:3)</PresentationFormat>
  <Paragraphs>38</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Concourse</vt:lpstr>
      <vt:lpstr> Corporal  Punishment</vt:lpstr>
      <vt:lpstr>   What is Corporal Punishment?</vt:lpstr>
      <vt:lpstr>Quote and Connection #1</vt:lpstr>
      <vt:lpstr>Quote and Connection #2</vt:lpstr>
      <vt:lpstr>Quote and Connection #3</vt:lpstr>
      <vt:lpstr>Quote and Connection #4</vt:lpstr>
      <vt:lpstr>Gallery</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Corporal  Punishment</dc:title>
  <dc:creator>Ryan</dc:creator>
  <cp:lastModifiedBy>Ryan</cp:lastModifiedBy>
  <cp:revision>15</cp:revision>
  <dcterms:created xsi:type="dcterms:W3CDTF">2013-03-04T21:33:52Z</dcterms:created>
  <dcterms:modified xsi:type="dcterms:W3CDTF">2013-03-07T05:08:00Z</dcterms:modified>
</cp:coreProperties>
</file>